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[AnimatedCharts-Transactions.xlsx]All Regions!PivotTable2</c:name>
    <c:fmtId val="19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'All Regions'!$B$3:$B$4</c:f>
              <c:strCache>
                <c:ptCount val="1"/>
                <c:pt idx="0">
                  <c:v>2015-Q1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Regions'!$B$5:$B$8</c:f>
              <c:numCache>
                <c:formatCode>General</c:formatCode>
                <c:ptCount val="3"/>
                <c:pt idx="0">
                  <c:v>431339</c:v>
                </c:pt>
                <c:pt idx="1">
                  <c:v>538794</c:v>
                </c:pt>
                <c:pt idx="2">
                  <c:v>480226</c:v>
                </c:pt>
              </c:numCache>
            </c:numRef>
          </c:val>
        </c:ser>
        <c:ser>
          <c:idx val="1"/>
          <c:order val="1"/>
          <c:tx>
            <c:strRef>
              <c:f>'All Regions'!$C$3:$C$4</c:f>
              <c:strCache>
                <c:ptCount val="1"/>
                <c:pt idx="0">
                  <c:v>2015-Q2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Regions'!$C$5:$C$8</c:f>
              <c:numCache>
                <c:formatCode>General</c:formatCode>
                <c:ptCount val="3"/>
                <c:pt idx="0">
                  <c:v>523264</c:v>
                </c:pt>
                <c:pt idx="1">
                  <c:v>451338</c:v>
                </c:pt>
                <c:pt idx="2">
                  <c:v>453437</c:v>
                </c:pt>
              </c:numCache>
            </c:numRef>
          </c:val>
        </c:ser>
        <c:ser>
          <c:idx val="2"/>
          <c:order val="2"/>
          <c:tx>
            <c:strRef>
              <c:f>'All Regions'!$D$3:$D$4</c:f>
              <c:strCache>
                <c:ptCount val="1"/>
                <c:pt idx="0">
                  <c:v>2015-Q3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Regions'!$D$5:$D$8</c:f>
              <c:numCache>
                <c:formatCode>General</c:formatCode>
                <c:ptCount val="3"/>
                <c:pt idx="0">
                  <c:v>485838</c:v>
                </c:pt>
                <c:pt idx="1">
                  <c:v>445601</c:v>
                </c:pt>
                <c:pt idx="2">
                  <c:v>461390</c:v>
                </c:pt>
              </c:numCache>
            </c:numRef>
          </c:val>
        </c:ser>
        <c:ser>
          <c:idx val="3"/>
          <c:order val="3"/>
          <c:tx>
            <c:strRef>
              <c:f>'All Regions'!$E$3:$E$4</c:f>
              <c:strCache>
                <c:ptCount val="1"/>
                <c:pt idx="0">
                  <c:v>2015-Q4</c:v>
                </c:pt>
              </c:strCache>
            </c:strRef>
          </c:tx>
          <c:invertIfNegative val="0"/>
          <c:cat>
            <c:strRef>
              <c:f>'All Regions'!$A$5:$A$8</c:f>
              <c:strCache>
                <c:ptCount val="3"/>
                <c:pt idx="0">
                  <c:v>Africa</c:v>
                </c:pt>
                <c:pt idx="1">
                  <c:v>North America</c:v>
                </c:pt>
                <c:pt idx="2">
                  <c:v>South America</c:v>
                </c:pt>
              </c:strCache>
            </c:strRef>
          </c:cat>
          <c:val>
            <c:numRef>
              <c:f>'All Regions'!$E$5:$E$8</c:f>
              <c:numCache>
                <c:formatCode>General</c:formatCode>
                <c:ptCount val="3"/>
                <c:pt idx="0">
                  <c:v>330235</c:v>
                </c:pt>
                <c:pt idx="1">
                  <c:v>391023</c:v>
                </c:pt>
                <c:pt idx="2">
                  <c:v>443384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650688"/>
        <c:axId val="49665536"/>
      </c:barChart>
      <c:catAx>
        <c:axId val="49650688"/>
        <c:scaling>
          <c:orientation val="minMax"/>
        </c:scaling>
        <c:delete val="0"/>
        <c:axPos val="b"/>
        <c:majorTickMark val="out"/>
        <c:minorTickMark val="none"/>
        <c:tickLblPos val="nextTo"/>
        <c:crossAx val="49665536"/>
        <c:crosses val="autoZero"/>
        <c:auto val="1"/>
        <c:lblAlgn val="ctr"/>
        <c:lblOffset val="100"/>
        <c:noMultiLvlLbl val="0"/>
      </c:catAx>
      <c:valAx>
        <c:axId val="49665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6506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[AnimatedCharts-Transactions.xlsx]Africa!PivotTable2</c:name>
    <c:fmtId val="3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0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1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Africa!$B$3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Africa!$A$4:$A$8</c:f>
              <c:strCache>
                <c:ptCount val="4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</c:strCache>
            </c:strRef>
          </c:cat>
          <c:val>
            <c:numRef>
              <c:f>Africa!$B$4:$B$8</c:f>
              <c:numCache>
                <c:formatCode>General</c:formatCode>
                <c:ptCount val="4"/>
                <c:pt idx="0">
                  <c:v>431339</c:v>
                </c:pt>
                <c:pt idx="1">
                  <c:v>523264</c:v>
                </c:pt>
                <c:pt idx="2">
                  <c:v>485838</c:v>
                </c:pt>
                <c:pt idx="3">
                  <c:v>330235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716416"/>
        <c:axId val="48718592"/>
      </c:barChart>
      <c:catAx>
        <c:axId val="48716416"/>
        <c:scaling>
          <c:orientation val="minMax"/>
        </c:scaling>
        <c:delete val="0"/>
        <c:axPos val="b"/>
        <c:majorTickMark val="out"/>
        <c:minorTickMark val="none"/>
        <c:tickLblPos val="nextTo"/>
        <c:crossAx val="48718592"/>
        <c:crosses val="autoZero"/>
        <c:auto val="1"/>
        <c:lblAlgn val="ctr"/>
        <c:lblOffset val="100"/>
        <c:noMultiLvlLbl val="0"/>
      </c:catAx>
      <c:valAx>
        <c:axId val="487185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7164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[AnimatedCharts-Transactions.xlsx]North America!PivotTable2</c:name>
    <c:fmtId val="3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0"/>
        <c:spPr>
          <a:solidFill>
            <a:srgbClr val="0070C0"/>
          </a:solidFill>
        </c:spPr>
        <c:marker>
          <c:symbol val="none"/>
        </c:marker>
      </c:pivotFmt>
      <c:pivotFmt>
        <c:idx val="11"/>
        <c:spPr>
          <a:solidFill>
            <a:srgbClr val="0070C0"/>
          </a:solidFill>
        </c:spPr>
        <c:marker>
          <c:symbol val="none"/>
        </c:marker>
      </c:pivotFmt>
      <c:pivotFmt>
        <c:idx val="12"/>
        <c:spPr>
          <a:solidFill>
            <a:srgbClr val="0070C0"/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'North America'!$B$3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'North America'!$A$4:$A$8</c:f>
              <c:strCache>
                <c:ptCount val="4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</c:strCache>
            </c:strRef>
          </c:cat>
          <c:val>
            <c:numRef>
              <c:f>'North America'!$B$4:$B$8</c:f>
              <c:numCache>
                <c:formatCode>General</c:formatCode>
                <c:ptCount val="4"/>
                <c:pt idx="0">
                  <c:v>538794</c:v>
                </c:pt>
                <c:pt idx="1">
                  <c:v>451338</c:v>
                </c:pt>
                <c:pt idx="2">
                  <c:v>445601</c:v>
                </c:pt>
                <c:pt idx="3">
                  <c:v>391023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076480"/>
        <c:axId val="49942528"/>
      </c:barChart>
      <c:catAx>
        <c:axId val="49076480"/>
        <c:scaling>
          <c:orientation val="minMax"/>
        </c:scaling>
        <c:delete val="0"/>
        <c:axPos val="b"/>
        <c:majorTickMark val="out"/>
        <c:minorTickMark val="none"/>
        <c:tickLblPos val="nextTo"/>
        <c:crossAx val="49942528"/>
        <c:crosses val="autoZero"/>
        <c:auto val="1"/>
        <c:lblAlgn val="ctr"/>
        <c:lblOffset val="100"/>
        <c:noMultiLvlLbl val="0"/>
      </c:catAx>
      <c:valAx>
        <c:axId val="49942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907648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[AnimatedCharts-Transactions.xlsx]South America!PivotTable2</c:name>
    <c:fmtId val="34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0"/>
        <c:spPr>
          <a:solidFill>
            <a:srgbClr val="0070C0"/>
          </a:solidFill>
        </c:spPr>
        <c:marker>
          <c:symbol val="none"/>
        </c:marker>
      </c:pivotFmt>
      <c:pivotFmt>
        <c:idx val="11"/>
        <c:spPr>
          <a:solidFill>
            <a:srgbClr val="00B050"/>
          </a:solidFill>
        </c:spPr>
        <c:marker>
          <c:symbol val="none"/>
        </c:marker>
      </c:pivotFmt>
      <c:pivotFmt>
        <c:idx val="12"/>
        <c:spPr>
          <a:solidFill>
            <a:srgbClr val="00B050"/>
          </a:solidFill>
        </c:spPr>
        <c:marker>
          <c:symbol val="none"/>
        </c:marker>
      </c:pivotFmt>
      <c:pivotFmt>
        <c:idx val="13"/>
        <c:spPr>
          <a:solidFill>
            <a:srgbClr val="00B050"/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'South America'!$B$3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'South America'!$A$4:$A$8</c:f>
              <c:strCache>
                <c:ptCount val="4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</c:strCache>
            </c:strRef>
          </c:cat>
          <c:val>
            <c:numRef>
              <c:f>'South America'!$B$4:$B$8</c:f>
              <c:numCache>
                <c:formatCode>General</c:formatCode>
                <c:ptCount val="4"/>
                <c:pt idx="0">
                  <c:v>538794</c:v>
                </c:pt>
                <c:pt idx="1">
                  <c:v>451338</c:v>
                </c:pt>
                <c:pt idx="2">
                  <c:v>445601</c:v>
                </c:pt>
                <c:pt idx="3">
                  <c:v>391023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005120"/>
        <c:axId val="48190208"/>
      </c:barChart>
      <c:catAx>
        <c:axId val="48005120"/>
        <c:scaling>
          <c:orientation val="minMax"/>
        </c:scaling>
        <c:delete val="0"/>
        <c:axPos val="b"/>
        <c:majorTickMark val="out"/>
        <c:minorTickMark val="none"/>
        <c:tickLblPos val="nextTo"/>
        <c:crossAx val="48190208"/>
        <c:crosses val="autoZero"/>
        <c:auto val="1"/>
        <c:lblAlgn val="ctr"/>
        <c:lblOffset val="100"/>
        <c:noMultiLvlLbl val="0"/>
      </c:catAx>
      <c:valAx>
        <c:axId val="48190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00512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4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4E7E-8F98-4E34-AF4E-AB9B5B2DD98A}" type="datetimeFigureOut">
              <a:rPr lang="en-US" smtClean="0"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All </a:t>
            </a:r>
            <a:r>
              <a:rPr lang="en-US" dirty="0" smtClean="0"/>
              <a:t>Regions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0280726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96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</a:t>
            </a:r>
            <a:r>
              <a:rPr lang="en-US" dirty="0" smtClean="0"/>
              <a:t>Africa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732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North </a:t>
            </a:r>
            <a:r>
              <a:rPr lang="en-US" dirty="0" smtClean="0"/>
              <a:t>America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17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South </a:t>
            </a:r>
            <a:r>
              <a:rPr lang="en-US" dirty="0" smtClean="0"/>
              <a:t>America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54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lank4by3" id="{89F6F3CC-53E1-4CA4-BAC6-F7B147294364}" vid="{465A6503-2E39-4237-95C9-5138ED9B7F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53</TotalTime>
  <Words>19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Theme</vt:lpstr>
      <vt:lpstr>Quarterly Sales – All Regions</vt:lpstr>
      <vt:lpstr>Quarterly Sales – Africa</vt:lpstr>
      <vt:lpstr>Quarterly Sales – North America</vt:lpstr>
      <vt:lpstr>Quarterly Sales – South America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Esquibel</dc:creator>
  <cp:lastModifiedBy>Melissa Esquibel</cp:lastModifiedBy>
  <cp:revision>6</cp:revision>
  <dcterms:created xsi:type="dcterms:W3CDTF">2016-05-22T18:16:08Z</dcterms:created>
  <dcterms:modified xsi:type="dcterms:W3CDTF">2016-05-22T19:58:52Z</dcterms:modified>
</cp:coreProperties>
</file>